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939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97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78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89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47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886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0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00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614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249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26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5D3E6-3FDB-4BAD-BAC2-4ACE23C05FE6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2070-5D5D-4B0C-A62C-C8CC6246BC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49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rgbClr val="EFEFEF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488155"/>
              </p:ext>
            </p:extLst>
          </p:nvPr>
        </p:nvGraphicFramePr>
        <p:xfrm>
          <a:off x="243253" y="431860"/>
          <a:ext cx="11948747" cy="4856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6397">
                  <a:extLst>
                    <a:ext uri="{9D8B030D-6E8A-4147-A177-3AD203B41FA5}">
                      <a16:colId xmlns:a16="http://schemas.microsoft.com/office/drawing/2014/main" val="718335890"/>
                    </a:ext>
                  </a:extLst>
                </a:gridCol>
                <a:gridCol w="2152649">
                  <a:extLst>
                    <a:ext uri="{9D8B030D-6E8A-4147-A177-3AD203B41FA5}">
                      <a16:colId xmlns:a16="http://schemas.microsoft.com/office/drawing/2014/main" val="3514840762"/>
                    </a:ext>
                  </a:extLst>
                </a:gridCol>
                <a:gridCol w="2158274">
                  <a:extLst>
                    <a:ext uri="{9D8B030D-6E8A-4147-A177-3AD203B41FA5}">
                      <a16:colId xmlns:a16="http://schemas.microsoft.com/office/drawing/2014/main" val="4163452911"/>
                    </a:ext>
                  </a:extLst>
                </a:gridCol>
                <a:gridCol w="2608623">
                  <a:extLst>
                    <a:ext uri="{9D8B030D-6E8A-4147-A177-3AD203B41FA5}">
                      <a16:colId xmlns:a16="http://schemas.microsoft.com/office/drawing/2014/main" val="4198749066"/>
                    </a:ext>
                  </a:extLst>
                </a:gridCol>
                <a:gridCol w="2223918">
                  <a:extLst>
                    <a:ext uri="{9D8B030D-6E8A-4147-A177-3AD203B41FA5}">
                      <a16:colId xmlns:a16="http://schemas.microsoft.com/office/drawing/2014/main" val="2215822360"/>
                    </a:ext>
                  </a:extLst>
                </a:gridCol>
                <a:gridCol w="2038886">
                  <a:extLst>
                    <a:ext uri="{9D8B030D-6E8A-4147-A177-3AD203B41FA5}">
                      <a16:colId xmlns:a16="http://schemas.microsoft.com/office/drawing/2014/main" val="145260147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800" dirty="0" smtClean="0"/>
                    </a:p>
                    <a:p>
                      <a:pPr algn="ctr"/>
                      <a:r>
                        <a:rPr lang="ru-RU" sz="1800" b="1" dirty="0" smtClean="0"/>
                        <a:t>26.09</a:t>
                      </a:r>
                    </a:p>
                    <a:p>
                      <a:pPr algn="ctr"/>
                      <a:r>
                        <a:rPr lang="ru-RU" sz="1800" b="1" dirty="0" smtClean="0"/>
                        <a:t>чт.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10.00 – 10.30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10.30 – 11.30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12.00 – 13.30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14.30 – 16.00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16.00 – 18.00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55895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Открытие конференции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«Подходы и результаты оценки влияния инфраструктурных некоммерческих организаций» </a:t>
                      </a:r>
                    </a:p>
                    <a:p>
                      <a:pPr algn="l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- «Обучение и развитие сотрудников НКО. </a:t>
                      </a:r>
                      <a:r>
                        <a:rPr lang="ru-RU" sz="1200" kern="1200" dirty="0" smtClean="0">
                          <a:effectLst/>
                        </a:rPr>
                        <a:t>Что </a:t>
                      </a:r>
                      <a:r>
                        <a:rPr lang="ru-RU" sz="1200" kern="1200" dirty="0" smtClean="0">
                          <a:effectLst/>
                        </a:rPr>
                        <a:t>сейчас и что дальше?»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400" kern="12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- «Ресурсные центры</a:t>
                      </a:r>
                      <a:r>
                        <a:rPr lang="ru-RU" sz="1200" kern="1200" baseline="0" dirty="0" smtClean="0">
                          <a:effectLst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</a:rPr>
                        <a:t>и </a:t>
                      </a:r>
                      <a:r>
                        <a:rPr lang="ru-RU" sz="1200" kern="1200" dirty="0" smtClean="0">
                          <a:effectLst/>
                        </a:rPr>
                        <a:t>инерционный </a:t>
                      </a:r>
                      <a:r>
                        <a:rPr lang="ru-RU" sz="1200" kern="1200" dirty="0" smtClean="0">
                          <a:effectLst/>
                        </a:rPr>
                        <a:t>сценарий развития управления НКО: чего не </a:t>
                      </a:r>
                      <a:r>
                        <a:rPr lang="ru-RU" sz="1200" kern="1200" dirty="0" smtClean="0">
                          <a:effectLst/>
                        </a:rPr>
                        <a:t>хотим</a:t>
                      </a:r>
                      <a:r>
                        <a:rPr lang="ru-RU" sz="1200" kern="1200" baseline="0" dirty="0" smtClean="0">
                          <a:effectLst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</a:rPr>
                        <a:t>и </a:t>
                      </a:r>
                      <a:r>
                        <a:rPr lang="ru-RU" sz="1200" kern="1200" dirty="0" smtClean="0">
                          <a:effectLst/>
                        </a:rPr>
                        <a:t>как избегаем»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400" kern="12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- «</a:t>
                      </a:r>
                      <a:r>
                        <a:rPr lang="ru-RU" sz="1200" kern="1200" dirty="0" smtClean="0">
                          <a:effectLst/>
                        </a:rPr>
                        <a:t>Карта ресурсных центров НКО: возможности систематизации      </a:t>
                      </a:r>
                      <a:endParaRPr lang="ru-RU" sz="1200" kern="12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и </a:t>
                      </a:r>
                      <a:r>
                        <a:rPr lang="ru-RU" sz="1200" kern="1200" dirty="0" smtClean="0">
                          <a:effectLst/>
                        </a:rPr>
                        <a:t>представления работы инфраструктурных организаций» </a:t>
                      </a:r>
                    </a:p>
                    <a:p>
                      <a:pPr algn="l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effectLst/>
                        </a:rPr>
                        <a:t>Работа дискуссионных площадок: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 Ресурсный центр как обучающая площадка для НКО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400" kern="1200" dirty="0" smtClean="0">
                        <a:effectLst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 Ресурсный центр как драйвер развития территории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400" kern="1200" dirty="0" smtClean="0">
                        <a:effectLst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-Ресурсный центр и развитие благотворительности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Ресурсные центры: взаимодействие                         с внешним окружением</a:t>
                      </a:r>
                    </a:p>
                    <a:p>
                      <a:pPr algn="l"/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32563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ru-RU" sz="1800" dirty="0" smtClean="0"/>
                    </a:p>
                    <a:p>
                      <a:pPr algn="ctr"/>
                      <a:endParaRPr lang="ru-RU" sz="1800" dirty="0" smtClean="0"/>
                    </a:p>
                    <a:p>
                      <a:pPr algn="ctr"/>
                      <a:r>
                        <a:rPr lang="ru-RU" sz="1800" b="1" dirty="0" smtClean="0"/>
                        <a:t>27.09</a:t>
                      </a:r>
                    </a:p>
                    <a:p>
                      <a:pPr algn="ctr"/>
                      <a:r>
                        <a:rPr lang="ru-RU" sz="1800" b="1" dirty="0" smtClean="0"/>
                        <a:t>чт.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10.00 – 10.30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10.30 – 11.30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12.00 – 13.30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14.30 – 16.00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/>
                        <a:t>16.00 – 18.00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66407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effectLst/>
                        </a:rPr>
                        <a:t>Работа дискуссионных площадок: (продолжение)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 Ресурсный центр как обучающая площадка для НКО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400" kern="1200" dirty="0" smtClean="0">
                        <a:effectLst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 Ресурсный центр как драйвер развития </a:t>
                      </a:r>
                      <a:r>
                        <a:rPr lang="ru-RU" sz="1200" kern="1200" dirty="0" smtClean="0">
                          <a:effectLst/>
                        </a:rPr>
                        <a:t>территории</a:t>
                      </a:r>
                      <a:endParaRPr lang="ru-RU" sz="1200" kern="1200" dirty="0" smtClean="0">
                        <a:effectLst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400" kern="1200" dirty="0" smtClean="0">
                        <a:effectLst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 Ресурсный центр</a:t>
                      </a:r>
                      <a:r>
                        <a:rPr lang="ru-RU" sz="1200" kern="1200" baseline="0" dirty="0" smtClean="0">
                          <a:effectLst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</a:rPr>
                        <a:t>и </a:t>
                      </a:r>
                      <a:r>
                        <a:rPr lang="ru-RU" sz="1200" kern="1200" dirty="0" smtClean="0">
                          <a:effectLst/>
                        </a:rPr>
                        <a:t>развитие </a:t>
                      </a:r>
                      <a:r>
                        <a:rPr lang="ru-RU" sz="1200" kern="1200" dirty="0" smtClean="0">
                          <a:effectLst/>
                        </a:rPr>
                        <a:t>благотворительности 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effectLst/>
                        </a:rPr>
                        <a:t>Работа дискуссионных площадок: (продолжение)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 Ресурсный центр как обучающая площадка для НКО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400" kern="1200" dirty="0" smtClean="0">
                        <a:effectLst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 Ресурсный центр как драйвер развития территории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400" kern="1200" dirty="0" smtClean="0">
                        <a:effectLst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 smtClean="0">
                          <a:effectLst/>
                        </a:rPr>
                        <a:t>- Ресурсный центр и развитие благотворительности </a:t>
                      </a:r>
                      <a:endParaRPr lang="ru-RU" sz="1200" dirty="0" smtClean="0"/>
                    </a:p>
                    <a:p>
                      <a:pPr algn="l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Подведение итогов работы дискуссионных  площадок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Дискуссия «Актуальные аспекты взаимодействия ресурсных центров в регионах РФ» </a:t>
                      </a:r>
                    </a:p>
                    <a:p>
                      <a:pPr algn="l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Подведение итогов конференции</a:t>
                      </a:r>
                    </a:p>
                    <a:p>
                      <a:pPr algn="l"/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54448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5397" y="5448233"/>
            <a:ext cx="118066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Эксперты: </a:t>
            </a:r>
            <a:r>
              <a:rPr lang="ru-RU" sz="1200" b="1" dirty="0" smtClean="0"/>
              <a:t>Светлана Шибаева</a:t>
            </a:r>
            <a:r>
              <a:rPr lang="ru-RU" sz="1200" dirty="0" smtClean="0"/>
              <a:t>, заместитель министра – начальник управления по связям с общественностью и патриотическому воспитанию министерства региональной политики Новосибирской области,  </a:t>
            </a:r>
            <a:r>
              <a:rPr lang="ru-RU" sz="1200" b="1" dirty="0" smtClean="0"/>
              <a:t>Анна Глазкова</a:t>
            </a:r>
            <a:r>
              <a:rPr lang="ru-RU" sz="1200" dirty="0" smtClean="0"/>
              <a:t>, заместитель руководителя департамента регионального развития, Фонд президентских грантов, </a:t>
            </a:r>
            <a:r>
              <a:rPr lang="ru-RU" sz="1200" b="1" dirty="0" smtClean="0"/>
              <a:t>Евгений </a:t>
            </a:r>
            <a:r>
              <a:rPr lang="ru-RU" sz="1200" b="1" dirty="0" err="1" smtClean="0"/>
              <a:t>Горькаев</a:t>
            </a:r>
            <a:r>
              <a:rPr lang="ru-RU" sz="1200" dirty="0" smtClean="0"/>
              <a:t>,               АНО «</a:t>
            </a:r>
            <a:r>
              <a:rPr lang="ru-RU" sz="1200" dirty="0" err="1" smtClean="0"/>
              <a:t>Девелопмент</a:t>
            </a:r>
            <a:r>
              <a:rPr lang="ru-RU" sz="1200" dirty="0" smtClean="0"/>
              <a:t>-Групп», г. Москва, </a:t>
            </a:r>
            <a:r>
              <a:rPr lang="ru-RU" sz="1200" b="1" dirty="0" smtClean="0"/>
              <a:t>Елена Малицкая</a:t>
            </a:r>
            <a:r>
              <a:rPr lang="ru-RU" sz="1200" dirty="0" smtClean="0"/>
              <a:t>, МОФ СЦПОИ,  </a:t>
            </a:r>
            <a:r>
              <a:rPr lang="ru-RU" sz="1200" b="1" dirty="0" smtClean="0"/>
              <a:t>Алексей Кузьмин</a:t>
            </a:r>
            <a:r>
              <a:rPr lang="ru-RU" sz="1200" dirty="0"/>
              <a:t>, компания «Процесс Консалтинг», г. Москва, </a:t>
            </a:r>
            <a:r>
              <a:rPr lang="ru-RU" sz="1200" b="1" dirty="0" smtClean="0"/>
              <a:t>Светлана </a:t>
            </a:r>
            <a:r>
              <a:rPr lang="ru-RU" sz="1200" b="1" dirty="0"/>
              <a:t>Маковецкая</a:t>
            </a:r>
            <a:r>
              <a:rPr lang="ru-RU" sz="1200" dirty="0"/>
              <a:t>, </a:t>
            </a:r>
            <a:r>
              <a:rPr lang="ru-RU" sz="1200" dirty="0" smtClean="0"/>
              <a:t>                           Центр </a:t>
            </a:r>
            <a:r>
              <a:rPr lang="ru-RU" sz="1200" dirty="0"/>
              <a:t>гражданского анализа и независимых исследований «ГРАНИ», </a:t>
            </a:r>
            <a:r>
              <a:rPr lang="ru-RU" sz="1200" dirty="0" smtClean="0"/>
              <a:t>г. Пермь</a:t>
            </a:r>
            <a:r>
              <a:rPr lang="ru-RU" sz="1200" dirty="0"/>
              <a:t>, </a:t>
            </a:r>
            <a:r>
              <a:rPr lang="ru-RU" sz="1200" b="1" dirty="0"/>
              <a:t>Марина Михайлова</a:t>
            </a:r>
            <a:r>
              <a:rPr lang="ru-RU" sz="1200" dirty="0"/>
              <a:t>, Архангельский центр социальных технологий «Гарант», г</a:t>
            </a:r>
            <a:r>
              <a:rPr lang="ru-RU" sz="1200" dirty="0" smtClean="0"/>
              <a:t>. Архангельск</a:t>
            </a:r>
            <a:endParaRPr lang="ru-RU" sz="1200" dirty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0860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296</Words>
  <Application>Microsoft Office PowerPoint</Application>
  <PresentationFormat>Широкоэкранный</PresentationFormat>
  <Paragraphs>52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2024-11-12T09:54:15Z</dcterms:created>
  <dcterms:modified xsi:type="dcterms:W3CDTF">2024-11-14T05:59:32Z</dcterms:modified>
</cp:coreProperties>
</file>